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5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76"/>
      <p:italic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함초롬돋움" panose="020B0504000101010101" pitchFamily="50" charset="-127"/>
      <p:regular r:id="rId80"/>
      <p:bold r:id="rId8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2">
          <p15:clr>
            <a:srgbClr val="A4A3A4"/>
          </p15:clr>
        </p15:guide>
        <p15:guide id="2" orient="horz" pos="3162">
          <p15:clr>
            <a:srgbClr val="A4A3A4"/>
          </p15:clr>
        </p15:guide>
        <p15:guide id="3" orient="horz" pos="1780">
          <p15:clr>
            <a:srgbClr val="A4A3A4"/>
          </p15:clr>
        </p15:guide>
        <p15:guide id="4" orient="horz" pos="1306">
          <p15:clr>
            <a:srgbClr val="A4A3A4"/>
          </p15:clr>
        </p15:guide>
        <p15:guide id="5" pos="1199">
          <p15:clr>
            <a:srgbClr val="A4A3A4"/>
          </p15:clr>
        </p15:guide>
        <p15:guide id="6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987"/>
    <p:restoredTop sz="93123"/>
  </p:normalViewPr>
  <p:slideViewPr>
    <p:cSldViewPr snapToGrid="0">
      <p:cViewPr varScale="1">
        <p:scale>
          <a:sx n="120" d="100"/>
          <a:sy n="120" d="100"/>
        </p:scale>
        <p:origin x="114" y="516"/>
      </p:cViewPr>
      <p:guideLst>
        <p:guide orient="horz" pos="52"/>
        <p:guide orient="horz" pos="3162"/>
        <p:guide orient="horz" pos="1780"/>
        <p:guide orient="horz" pos="1306"/>
        <p:guide pos="1199"/>
        <p:guide pos="5602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D2F78AE-1DC9-4E95-AA68-17EB8BC53BA7}" type="datetime1">
              <a:rPr lang="ko-KR" altLang="en-US"/>
              <a:pPr lvl="0">
                <a:defRPr lang="ko-KR" altLang="en-US"/>
              </a:pPr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24B3AB-AE88-4FF7-8FA7-DE4678F6F0B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C2159322-6C85-4127-9E81-7F8BF0D70E1A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rial"/>
              </a:defRPr>
            </a:lvl1pPr>
          </a:lstStyle>
          <a:p>
            <a:pPr lvl="0">
              <a:defRPr lang="ko-KR" altLang="en-US"/>
            </a:pPr>
            <a:fld id="{2AEA76D6-C0AA-410F-9DDC-526F0CB07C6D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072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지금부터 인디스커 팀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78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32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193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758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596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두 사이트의 단점을 보완하고 장점을 살리기 위해 저희는 </a:t>
            </a:r>
            <a:r>
              <a:rPr lang="en-US" altLang="ko-KR"/>
              <a:t>4</a:t>
            </a:r>
            <a:r>
              <a:rPr lang="ko-KR" altLang="en-US"/>
              <a:t>가지 해결 방안을 토대로 프로그램을 만들었습니다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첫번째는 관객</a:t>
            </a:r>
            <a:r>
              <a:rPr lang="en-US" altLang="ko-KR"/>
              <a:t>(</a:t>
            </a:r>
            <a:r>
              <a:rPr lang="ko-KR" altLang="en-US"/>
              <a:t>일반인</a:t>
            </a:r>
            <a:r>
              <a:rPr lang="en-US" altLang="ko-KR"/>
              <a:t>)</a:t>
            </a:r>
            <a:r>
              <a:rPr lang="ko-KR" altLang="en-US"/>
              <a:t>들이 버스킹 정보를 쉽게 접근하게 만드는 것입니다</a:t>
            </a:r>
            <a:r>
              <a:rPr lang="en-US" altLang="ko-KR"/>
              <a:t>. </a:t>
            </a:r>
            <a:r>
              <a:rPr lang="ko-KR" altLang="en-US"/>
              <a:t>공연일정 뿐 아니라</a:t>
            </a:r>
            <a:r>
              <a:rPr lang="en-US" altLang="ko-KR"/>
              <a:t>, </a:t>
            </a:r>
            <a:r>
              <a:rPr lang="ko-KR" altLang="en-US"/>
              <a:t>지도를 통한 내 주변 공연 검색</a:t>
            </a:r>
            <a:r>
              <a:rPr lang="en-US" altLang="ko-KR"/>
              <a:t>, </a:t>
            </a:r>
            <a:r>
              <a:rPr lang="ko-KR" altLang="en-US"/>
              <a:t>무대 공연 사진</a:t>
            </a:r>
            <a:r>
              <a:rPr lang="en-US" altLang="ko-KR"/>
              <a:t>/</a:t>
            </a:r>
            <a:r>
              <a:rPr lang="ko-KR" altLang="en-US"/>
              <a:t>동영상을 제공함으로써 현장은 물론 방안 </a:t>
            </a:r>
            <a:r>
              <a:rPr lang="en-US" altLang="ko-KR"/>
              <a:t>1</a:t>
            </a:r>
            <a:r>
              <a:rPr lang="ko-KR" altLang="en-US"/>
              <a:t>열에서도 버스킹을 즐길 수 있도록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405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두번째 방법은 제한되지 않은 장소입니다</a:t>
            </a:r>
            <a:r>
              <a:rPr lang="en-US" altLang="ko-KR"/>
              <a:t>. </a:t>
            </a:r>
            <a:r>
              <a:rPr lang="ko-KR" altLang="en-US"/>
              <a:t>무대 제공자와의 체결된 일정만 올리는 것이 아닌</a:t>
            </a:r>
            <a:r>
              <a:rPr lang="en-US" altLang="ko-KR"/>
              <a:t>, </a:t>
            </a:r>
            <a:r>
              <a:rPr lang="ko-KR" altLang="en-US"/>
              <a:t>자신이 원하는 위치를 지도에 표시하여 공연 일정에 올릴 수 있습니다</a:t>
            </a:r>
            <a:r>
              <a:rPr lang="en-US" altLang="ko-KR"/>
              <a:t>. </a:t>
            </a:r>
            <a:r>
              <a:rPr lang="ko-KR" altLang="en-US"/>
              <a:t>예를 들어 제가 강남역 </a:t>
            </a:r>
            <a:r>
              <a:rPr lang="en-US" altLang="ko-KR"/>
              <a:t>5</a:t>
            </a:r>
            <a:r>
              <a:rPr lang="ko-KR" altLang="en-US"/>
              <a:t>번 출구 옆에서 공연을 하고 싶은 경우</a:t>
            </a:r>
            <a:r>
              <a:rPr lang="en-US" altLang="ko-KR"/>
              <a:t>, </a:t>
            </a:r>
            <a:r>
              <a:rPr lang="ko-KR" altLang="en-US"/>
              <a:t>지도에 그 위치를 표시하면</a:t>
            </a:r>
            <a:r>
              <a:rPr lang="en-US" altLang="ko-KR"/>
              <a:t>, </a:t>
            </a:r>
            <a:r>
              <a:rPr lang="ko-KR" altLang="en-US"/>
              <a:t>해당 위치가 버스킹 위치에 표시됩니다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26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세번째 방안은 다양한 버스커 홍보매체를 제공하는 것 입니다</a:t>
            </a:r>
            <a:r>
              <a:rPr lang="en-US" altLang="ko-KR"/>
              <a:t>. </a:t>
            </a:r>
            <a:r>
              <a:rPr lang="ko-KR" altLang="en-US"/>
              <a:t>형식에 맞춰진 홍보가 아닌</a:t>
            </a:r>
            <a:r>
              <a:rPr lang="en-US" altLang="ko-KR"/>
              <a:t>, </a:t>
            </a:r>
            <a:r>
              <a:rPr lang="ko-KR" altLang="en-US"/>
              <a:t>버스커가 직접 자신의 사진과 동영상</a:t>
            </a:r>
            <a:r>
              <a:rPr lang="en-US" altLang="ko-KR"/>
              <a:t>, </a:t>
            </a:r>
            <a:r>
              <a:rPr lang="ko-KR" altLang="en-US"/>
              <a:t>댓글을 달면서 다양한 방법으로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6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</a:p>
          <a:p>
            <a:pPr>
              <a:defRPr lang="ko-KR" altLang="en-US"/>
            </a:pPr>
            <a:r>
              <a:rPr lang="ko-KR" altLang="en-US"/>
              <a:t>1000053</a:t>
            </a:r>
          </a:p>
        </p:txBody>
      </p:sp>
    </p:spTree>
    <p:extLst>
      <p:ext uri="{BB962C8B-B14F-4D97-AF65-F5344CB8AC3E}">
        <p14:creationId xmlns:p14="http://schemas.microsoft.com/office/powerpoint/2010/main" val="2721517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  <p:sp>
        <p:nvSpPr>
          <p:cNvPr id="3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 cmpd="sng" algn="ctr">
            <a:solidFill>
              <a:prstClr val="black"/>
            </a:solidFill>
            <a:prstDash val="solid"/>
            <a:round/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1000040</a:t>
            </a:r>
          </a:p>
          <a:p>
            <a:pPr>
              <a:defRPr lang="ko-KR" altLang="en-US"/>
            </a:pPr>
            <a:r>
              <a:rPr lang="ko-KR" altLang="en-US"/>
              <a:t>1000053</a:t>
            </a:r>
          </a:p>
        </p:txBody>
      </p:sp>
    </p:spTree>
    <p:extLst>
      <p:ext uri="{BB962C8B-B14F-4D97-AF65-F5344CB8AC3E}">
        <p14:creationId xmlns:p14="http://schemas.microsoft.com/office/powerpoint/2010/main" val="214366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이어서 저희 인디스커의 시스템 아키텍쳐에 대해 설명드리겠습니다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96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발표는 주제선정 </a:t>
            </a:r>
            <a:r>
              <a:rPr lang="en-US" altLang="ko-KR"/>
              <a:t>– </a:t>
            </a:r>
            <a:r>
              <a:rPr lang="ko-KR" altLang="en-US"/>
              <a:t>주요기능 소개 </a:t>
            </a:r>
            <a:r>
              <a:rPr lang="en-US" altLang="ko-KR"/>
              <a:t>– </a:t>
            </a:r>
            <a:r>
              <a:rPr lang="ko-KR" altLang="en-US"/>
              <a:t>시연 동영상 </a:t>
            </a:r>
            <a:r>
              <a:rPr lang="en-US" altLang="ko-KR"/>
              <a:t>– </a:t>
            </a:r>
            <a:r>
              <a:rPr lang="ko-KR" altLang="en-US"/>
              <a:t>시스템 아키텍쳐</a:t>
            </a:r>
            <a:r>
              <a:rPr lang="en-US" altLang="ko-KR"/>
              <a:t> – </a:t>
            </a:r>
            <a:r>
              <a:rPr lang="ko-KR" altLang="en-US"/>
              <a:t>팀원소개 순으로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02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UI ProtoType</a:t>
            </a:r>
            <a:r>
              <a:rPr lang="ko-KR" altLang="en-US"/>
              <a:t>으로 </a:t>
            </a:r>
            <a:r>
              <a:rPr lang="en-US" altLang="ko-KR"/>
              <a:t>KaKao Oven</a:t>
            </a:r>
            <a:r>
              <a:rPr lang="ko-KR" altLang="en-US"/>
              <a:t>을 사용해서 피드백을 통해서 총 </a:t>
            </a:r>
            <a:r>
              <a:rPr lang="en-US" altLang="ko-KR"/>
              <a:t>4</a:t>
            </a:r>
            <a:r>
              <a:rPr lang="ko-KR" altLang="en-US"/>
              <a:t>차에 걸쳐서 인디스커의 디자인을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38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403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954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유스케이스 입니다</a:t>
            </a:r>
            <a:r>
              <a:rPr lang="en-US" altLang="ko-KR"/>
              <a:t>.  </a:t>
            </a:r>
            <a:r>
              <a:rPr lang="ko-KR" altLang="en-US"/>
              <a:t>팀원간 의견과 구현방향이 다르기때문에 유스케이스를 만들어서 의견을 통일하고 원하는 방향으로 시스템을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3203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023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유스케이스 명세서를 참고함으로써 시스템이나 기능을 좀 더 수월하게 구현할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220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약 </a:t>
            </a:r>
            <a:r>
              <a:rPr lang="en-US" altLang="ko-KR"/>
              <a:t>10</a:t>
            </a:r>
            <a:r>
              <a:rPr lang="ko-KR" altLang="en-US"/>
              <a:t>번의 작업을 통해 </a:t>
            </a:r>
            <a:r>
              <a:rPr lang="en-US" altLang="ko-KR"/>
              <a:t>DB MODELING</a:t>
            </a:r>
            <a:r>
              <a:rPr lang="ko-KR" altLang="en-US"/>
              <a:t>을 완성하였습니다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140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각 팀원들이 맡은 기능을 구현하고 디자인 구성이 어느정도까지 진행되었는지 한눈에 관리할 수 있기 때문에 칸반보드로 </a:t>
            </a:r>
            <a:r>
              <a:rPr lang="en-US" altLang="ko-KR"/>
              <a:t>Trello</a:t>
            </a:r>
            <a:r>
              <a:rPr lang="ko-KR" altLang="en-US"/>
              <a:t>를 사용하였습니다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972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74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그리고 </a:t>
            </a:r>
            <a:r>
              <a:rPr lang="en-US" altLang="ko-KR"/>
              <a:t>git</a:t>
            </a:r>
            <a:r>
              <a:rPr lang="ko-KR" altLang="en-US"/>
              <a:t>을 통해 프로젝트 유지보수 및 분산관리를 하였고 </a:t>
            </a:r>
            <a:r>
              <a:rPr lang="en-US" altLang="ko-KR"/>
              <a:t>gitHub</a:t>
            </a:r>
            <a:r>
              <a:rPr lang="ko-KR" altLang="en-US"/>
              <a:t>를 사용하여 하나의 스토리지를 여러명이 공동으로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92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먼저 주제 선정입니다</a:t>
            </a:r>
            <a:r>
              <a:rPr lang="en-US" altLang="ko-KR"/>
              <a:t>. </a:t>
            </a:r>
            <a:r>
              <a:rPr lang="ko-KR" altLang="en-US"/>
              <a:t>이 곳에서는 크게 현재 상황과 문제점</a:t>
            </a:r>
            <a:r>
              <a:rPr lang="en-US" altLang="ko-KR"/>
              <a:t>, </a:t>
            </a:r>
            <a:r>
              <a:rPr lang="ko-KR" altLang="en-US"/>
              <a:t>이를 해결하기 위한 방법과 기대되는 이점</a:t>
            </a:r>
            <a:r>
              <a:rPr lang="en-US" altLang="ko-KR"/>
              <a:t>, </a:t>
            </a:r>
            <a:r>
              <a:rPr lang="ko-KR" altLang="en-US"/>
              <a:t>마지막으로 저희 사이트의 타켓 유저 순으로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005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 개발환경입니다</a:t>
            </a:r>
            <a:r>
              <a:rPr lang="en-US" altLang="ko-KR"/>
              <a:t>. </a:t>
            </a:r>
            <a:r>
              <a:rPr lang="ko-KR" altLang="en-US"/>
              <a:t>다른팀과 대체적으로 비슷한 개발 환경을 가지고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335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252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094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인디스커의 시스템 구성을 간단하게 소개하겠습니다</a:t>
            </a:r>
            <a:r>
              <a:rPr lang="en-US" altLang="ko-KR"/>
              <a:t>. </a:t>
            </a:r>
            <a:r>
              <a:rPr lang="ko-KR" altLang="en-US"/>
              <a:t>유저가 인디스커를 접속하게 되면 서버에 요청을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4951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독립된 쓰레드가 필요한 기능을 구현하기 위해서 </a:t>
            </a:r>
            <a:r>
              <a:rPr lang="en-US" altLang="ko-KR"/>
              <a:t>Spring Web MVC </a:t>
            </a:r>
            <a:r>
              <a:rPr lang="ko-KR" altLang="en-US"/>
              <a:t>구조를 통해 각자의 역할을 수행합니다</a:t>
            </a:r>
            <a:r>
              <a:rPr lang="en-US" altLang="ko-KR"/>
              <a:t>. </a:t>
            </a:r>
            <a:r>
              <a:rPr lang="ko-KR" altLang="en-US"/>
              <a:t>데이터베이스가 필요하다면 </a:t>
            </a:r>
            <a:r>
              <a:rPr lang="en-US" altLang="ko-KR"/>
              <a:t>DBMS</a:t>
            </a:r>
            <a:r>
              <a:rPr lang="ko-KR" altLang="en-US"/>
              <a:t>를 이용하여 </a:t>
            </a:r>
            <a:r>
              <a:rPr lang="en-US" altLang="ko-KR"/>
              <a:t>DAO</a:t>
            </a:r>
            <a:r>
              <a:rPr lang="ko-KR" altLang="en-US"/>
              <a:t>를 주입받아 데이터베이스를 처리합니다</a:t>
            </a:r>
            <a:r>
              <a:rPr lang="en-US" altLang="ko-KR"/>
              <a:t>.</a:t>
            </a:r>
          </a:p>
          <a:p>
            <a:pPr marL="0" indent="0" algn="l" defTabSz="8858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008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서버가 외부 </a:t>
            </a:r>
            <a:r>
              <a:rPr lang="en-US" altLang="ko-KR"/>
              <a:t>API</a:t>
            </a:r>
            <a:r>
              <a:rPr lang="ko-KR" altLang="en-US"/>
              <a:t>와 관련된 요청을 받았다면 외부 </a:t>
            </a:r>
            <a:r>
              <a:rPr lang="en-US" altLang="ko-KR"/>
              <a:t>API</a:t>
            </a:r>
            <a:r>
              <a:rPr lang="ko-KR" altLang="en-US"/>
              <a:t>에게 접근허용과 관련된 토큰을 넘겨주고 토큰을 받은 외부 </a:t>
            </a:r>
            <a:r>
              <a:rPr lang="en-US" altLang="ko-KR"/>
              <a:t>API</a:t>
            </a:r>
            <a:r>
              <a:rPr lang="ko-KR" altLang="en-US"/>
              <a:t>는 서버가 필요한 데이터를 받습니다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74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그렇게 렌더링된 뷰를 넘겨줌으로써 원하는 웹페이지를 출력하게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54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인디스커가 사용한 외부 </a:t>
            </a:r>
            <a:r>
              <a:rPr lang="en-US" altLang="ko-KR"/>
              <a:t>API</a:t>
            </a:r>
            <a:r>
              <a:rPr lang="ko-KR" altLang="en-US"/>
              <a:t>중 </a:t>
            </a:r>
            <a:r>
              <a:rPr lang="en-US" altLang="ko-KR"/>
              <a:t>MAP</a:t>
            </a:r>
            <a:r>
              <a:rPr lang="ko-KR" altLang="en-US"/>
              <a:t>과 관련된 </a:t>
            </a:r>
            <a:r>
              <a:rPr lang="en-US" altLang="ko-KR"/>
              <a:t>API</a:t>
            </a:r>
            <a:r>
              <a:rPr lang="ko-KR" altLang="en-US"/>
              <a:t>를 설명하겠습니다</a:t>
            </a:r>
            <a:r>
              <a:rPr lang="en-US" altLang="ko-KR"/>
              <a:t>. </a:t>
            </a:r>
            <a:r>
              <a:rPr lang="ko-KR" altLang="en-US"/>
              <a:t>첫번째는 개인 스케줄 등록입니다</a:t>
            </a:r>
            <a:r>
              <a:rPr lang="en-US" altLang="ko-KR"/>
              <a:t>. </a:t>
            </a:r>
            <a:r>
              <a:rPr lang="ko-KR" altLang="en-US"/>
              <a:t>버스커회원이 스케줄 등록을 위해 주소 검색을 실행하면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671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주소를 받아서 우편번호 </a:t>
            </a:r>
            <a:r>
              <a:rPr lang="en-US" altLang="ko-KR"/>
              <a:t>API</a:t>
            </a:r>
            <a:r>
              <a:rPr lang="ko-KR" altLang="en-US"/>
              <a:t>에게 주소를 넘겨서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437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우편번호 </a:t>
            </a:r>
            <a:r>
              <a:rPr lang="en-US" altLang="ko-KR"/>
              <a:t>API</a:t>
            </a:r>
            <a:r>
              <a:rPr lang="ko-KR" altLang="en-US"/>
              <a:t>는 서버로부터 받은 주소를 통해 자체 필터링을 통해 상세 주소를 서버에 리턴합니다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11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384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상세주소를 다음 맵 </a:t>
            </a:r>
            <a:r>
              <a:rPr lang="en-US" altLang="ko-KR"/>
              <a:t>api</a:t>
            </a:r>
            <a:r>
              <a:rPr lang="ko-KR" altLang="en-US"/>
              <a:t>에게 넘겨줘서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387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 맵 </a:t>
            </a:r>
            <a:r>
              <a:rPr lang="en-US" altLang="ko-KR"/>
              <a:t>api</a:t>
            </a:r>
            <a:r>
              <a:rPr lang="ko-KR" altLang="en-US"/>
              <a:t>는 받은 상세주소를 통해 좌표를 연산하고 그 좌표를 중심으로 로딩된 맵과 함께 서버에 리턴해줍니다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35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서버는 리턴받은 맵과 좌표를 통해 처음 버스커회원이 작성한 주소를 토대로 해당 주소의 마커를 찍은 렌더링된 맵을 뷰에 출력시킵니다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612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357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478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819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175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카르셀을 적용하기위해 사용한 </a:t>
            </a:r>
            <a:r>
              <a:rPr lang="en-US" altLang="ko-KR"/>
              <a:t>Flickity API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Flickity </a:t>
            </a:r>
            <a:r>
              <a:rPr lang="ko-KR" altLang="en-US"/>
              <a:t>는 터치와 반응형을 지원하는 이미지 슬라이더 제이쿼리로써 다양한 스타일을 제공하는 특징을 가지고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시연장면에서 보셨듯이 해당 지도반경의 버스커 정보들을 </a:t>
            </a:r>
            <a:r>
              <a:rPr lang="en-US" altLang="ko-KR"/>
              <a:t>Flickity </a:t>
            </a:r>
            <a:r>
              <a:rPr lang="ko-KR" altLang="en-US"/>
              <a:t>카르셀로 표시했습니다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8930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해당 카르셀의 </a:t>
            </a:r>
            <a:r>
              <a:rPr lang="en-US" altLang="ko-KR"/>
              <a:t>html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별도의 함수를 작성하지 않고 </a:t>
            </a:r>
            <a:r>
              <a:rPr lang="en-US" altLang="ko-KR"/>
              <a:t>data-flickity </a:t>
            </a:r>
            <a:r>
              <a:rPr lang="ko-KR" altLang="en-US"/>
              <a:t>커스텀 속성을 이용하여 플리키티 카르셀을 실행하였습니다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28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사진을 넣어 </a:t>
            </a:r>
            <a:r>
              <a:rPr lang="ko-KR" altLang="en-US" dirty="0" err="1"/>
              <a:t>말어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06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85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며칠 전에 뜬 기사입니다</a:t>
            </a:r>
            <a:r>
              <a:rPr lang="en-US" altLang="ko-KR"/>
              <a:t>. </a:t>
            </a:r>
            <a:r>
              <a:rPr lang="ko-KR" altLang="en-US"/>
              <a:t>관광객 유치와 증가를 위해 삼척해변에서 버스킹존을 설치하겠다는 내용입니다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53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54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이러한 수요에 반응하듯</a:t>
            </a:r>
            <a:r>
              <a:rPr lang="en-US" altLang="ko-KR"/>
              <a:t>, </a:t>
            </a:r>
            <a:r>
              <a:rPr lang="ko-KR" altLang="en-US"/>
              <a:t>현재 버스킹 관련 사이트도 존재합니다</a:t>
            </a:r>
            <a:r>
              <a:rPr lang="en-US" altLang="ko-KR"/>
              <a:t>.</a:t>
            </a:r>
            <a:r>
              <a:rPr lang="ko-KR" altLang="en-US"/>
              <a:t> 버스킹 플레이와 인더뮤직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AEA76D6-C0AA-410F-9DDC-526F0CB07C6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40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xmlns="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xmlns="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xmlns="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1449F7-5D90-411E-B63D-8723CE855B03}" type="datetime1">
              <a:rPr lang="zh-CN" altLang="en-US"/>
              <a:pPr lvl="0">
                <a:defRPr lang="ko-KR" altLang="en-US"/>
              </a:pPr>
              <a:t>2018/12/17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78D03BD-8273-4B2F-9BD5-C1C4F37ADDE7}" type="slidenum">
              <a:rPr lang="zh-CN" altLang="en-US"/>
              <a:pPr lvl="0">
                <a:defRPr lang="ko-KR" altLang="en-US"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e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e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9.png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9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9988" y="2750638"/>
            <a:ext cx="2847254" cy="723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100" b="0" spc="-150" dirty="0" smtClean="0">
                <a:solidFill>
                  <a:schemeClr val="accent1"/>
                </a:solidFill>
                <a:latin typeface="Arial"/>
              </a:rPr>
              <a:t>INDIESKER</a:t>
            </a:r>
            <a:endParaRPr lang="zh-CN" altLang="en-US" sz="4100" b="0" spc="-150" dirty="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5000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8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5000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19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5000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4041680" y="3668526"/>
            <a:ext cx="1021810" cy="291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1400">
                <a:solidFill>
                  <a:schemeClr val="accent1"/>
                </a:solidFill>
                <a:latin typeface="Arial"/>
              </a:rPr>
              <a:t>INDISKER</a:t>
            </a:r>
            <a:endParaRPr lang="zh-CN" altLang="en-US" sz="140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477692" y="288619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943350" y="3649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952875" y="402145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3982517" y="2886194"/>
            <a:ext cx="44557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544267" y="3297554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010025" y="3964305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방향(버스커)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200" y="1116000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5100" y="139125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6" name="TextBox 48"/>
          <p:cNvSpPr txBox="1"/>
          <p:nvPr/>
        </p:nvSpPr>
        <p:spPr>
          <a:xfrm>
            <a:off x="4011092" y="2886194"/>
            <a:ext cx="2665065" cy="31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</a:t>
            </a: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공연장 대관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3952875" y="3268980"/>
            <a:ext cx="4036666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스케줄 홍보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81425" y="37642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개인피드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2" y="486078"/>
            <a:ext cx="1655243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방향(제공자)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175" y="1373175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974" y="1046700"/>
            <a:ext cx="144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4725" y="1368749"/>
            <a:ext cx="1080000" cy="108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8" name="TextBox 48"/>
          <p:cNvSpPr txBox="1"/>
          <p:nvPr/>
        </p:nvSpPr>
        <p:spPr>
          <a:xfrm>
            <a:off x="5295900" y="3192780"/>
            <a:ext cx="4036666" cy="47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latin typeface="나눔바른고딕"/>
                <a:ea typeface="나눔바른고딕"/>
              </a:rPr>
              <a:t>- </a:t>
            </a:r>
            <a:r>
              <a:rPr lang="ko-KR" altLang="en-US" sz="2500">
                <a:solidFill>
                  <a:srgbClr val="FF6600"/>
                </a:solidFill>
                <a:latin typeface="나눔바른고딕"/>
                <a:ea typeface="나눔바른고딕"/>
              </a:rPr>
              <a:t>대관 스케줄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84165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18005" y="571500"/>
            <a:ext cx="2927489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7" y="2923938"/>
            <a:ext cx="3046066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대관정보, 공연정보,</a:t>
            </a:r>
            <a:r>
              <a:rPr lang="ko-KR" altLang="en-US" sz="2500">
                <a:latin typeface="나눔바른고딕 Light"/>
                <a:ea typeface="나눔바른고딕 Light"/>
              </a:rPr>
              <a:t> 자료실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1600" y="524925"/>
            <a:ext cx="3263016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622" y="3283653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2923938"/>
            <a:ext cx="3017490" cy="122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악기거래</a:t>
            </a:r>
            <a:r>
              <a:rPr lang="ko-KR" altLang="en-US" sz="2500">
                <a:latin typeface="나눔바른고딕 Light"/>
                <a:ea typeface="나눔바른고딕 Light"/>
              </a:rPr>
              <a:t>, 대관정보, 공연정보, </a:t>
            </a: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자료실</a:t>
            </a:r>
            <a:r>
              <a:rPr lang="ko-KR" altLang="en-US" sz="2500">
                <a:latin typeface="나눔바른고딕 Light"/>
                <a:ea typeface="나눔바른고딕 Light"/>
              </a:rPr>
              <a:t> 등</a:t>
            </a:r>
          </a:p>
          <a:p>
            <a:pPr lvl="0">
              <a:defRPr lang="ko-KR" altLang="en-US"/>
            </a:pPr>
            <a:r>
              <a:rPr lang="ko-KR" altLang="en-US" sz="2500">
                <a:latin typeface="나눔바른고딕 Light"/>
                <a:ea typeface="나눔바른고딕 Light"/>
              </a:rPr>
              <a:t>다양한 정보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07050" y="495300"/>
            <a:ext cx="3646812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1664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벤치마킹(뮬)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497" y="1390649"/>
            <a:ext cx="2304506" cy="1104900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39318" y="3123963"/>
            <a:ext cx="2741265" cy="465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많은 정보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950" y="3179025"/>
            <a:ext cx="442800" cy="4428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95749" y="2148839"/>
            <a:ext cx="4229100" cy="84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51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097" y="2966856"/>
            <a:ext cx="442267" cy="462143"/>
          </a:xfrm>
          <a:prstGeom prst="rect">
            <a:avLst/>
          </a:prstGeom>
        </p:spPr>
      </p:pic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스케줄 관리 </a:t>
            </a:r>
          </a:p>
          <a:p>
            <a:pPr lvl="0">
              <a:defRPr lang="ko-KR" altLang="en-US"/>
            </a:pPr>
            <a:r>
              <a:rPr lang="ko-KR" altLang="en-US" sz="2500">
                <a:solidFill>
                  <a:srgbClr val="FF6600"/>
                </a:solidFill>
                <a:latin typeface="나눔바른고딕 Light"/>
                <a:ea typeface="나눔바른고딕 Light"/>
              </a:rPr>
              <a:t>및 조회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5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1325" y="609600"/>
            <a:ext cx="3889820" cy="41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29506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벤치마킹(버스킹플레이)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2" name="TextBox 48"/>
          <p:cNvSpPr txBox="1"/>
          <p:nvPr/>
        </p:nvSpPr>
        <p:spPr>
          <a:xfrm>
            <a:off x="1248842" y="2821068"/>
            <a:ext cx="2760315" cy="844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UI/UX</a:t>
            </a: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,</a:t>
            </a:r>
          </a:p>
          <a:p>
            <a:pPr lvl="0">
              <a:defRPr lang="ko-KR" altLang="en-US"/>
            </a:pPr>
            <a:r>
              <a:rPr lang="ko-KR" altLang="en-US" sz="2500">
                <a:solidFill>
                  <a:schemeClr val="tx1"/>
                </a:solidFill>
                <a:latin typeface="나눔바른고딕 Light"/>
                <a:ea typeface="나눔바른고딕 Light"/>
              </a:rPr>
              <a:t>사용층이 제한</a:t>
            </a:r>
          </a:p>
        </p:txBody>
      </p:sp>
      <p:pic>
        <p:nvPicPr>
          <p:cNvPr id="54" name="그림 46"/>
          <p:cNvPicPr>
            <a:picLocks noChangeAspect="1"/>
          </p:cNvPicPr>
          <p:nvPr/>
        </p:nvPicPr>
        <p:blipFill rotWithShape="1">
          <a:blip r:embed="rId4"/>
          <a:srcRect t="5620" r="15690" b="8830"/>
          <a:stretch>
            <a:fillRect/>
          </a:stretch>
        </p:blipFill>
        <p:spPr>
          <a:xfrm>
            <a:off x="546919" y="1335138"/>
            <a:ext cx="3274876" cy="101995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6891" y="1009649"/>
            <a:ext cx="3609717" cy="3429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0000" y="2890950"/>
            <a:ext cx="442800" cy="44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32" y="336563"/>
            <a:ext cx="1072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accent1"/>
                </a:solidFill>
                <a:latin typeface="나눔바른고딕"/>
                <a:ea typeface="나눔바른고딕"/>
              </a:rPr>
              <a:t>구성</a:t>
            </a:r>
            <a:endParaRPr lang="zh-CN" altLang="en-US" sz="3600">
              <a:solidFill>
                <a:schemeClr val="accent1"/>
              </a:solidFill>
              <a:latin typeface="나눔바른고딕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49810" y="1044449"/>
            <a:ext cx="1446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>
                <a:solidFill>
                  <a:schemeClr val="accent1"/>
                </a:solidFill>
                <a:latin typeface="나눔바른고딕"/>
                <a:ea typeface="나눔바른고딕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2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8885" y="3069531"/>
            <a:ext cx="973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주요기능</a:t>
            </a:r>
          </a:p>
        </p:txBody>
      </p:sp>
      <p:sp>
        <p:nvSpPr>
          <p:cNvPr id="10" name="椭圆 9"/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8160" y="3069531"/>
            <a:ext cx="582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시연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23535" y="3069531"/>
            <a:ext cx="1621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시스템 아키텍쳐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나눔바른고딕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9960" y="3069531"/>
            <a:ext cx="1030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 lang="ko-KR" altLang="en-US"/>
            </a:pP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</a:t>
            </a:r>
            <a:endParaRPr lang="en-US" altLang="zh-CN" sz="16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73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1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23385" y="2016447"/>
            <a:ext cx="754380" cy="696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52160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23785" y="2015248"/>
            <a:ext cx="754380" cy="697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zh-CN" sz="4000" b="1">
                <a:solidFill>
                  <a:schemeClr val="bg1"/>
                </a:solidFill>
                <a:latin typeface="나눔바른고딕"/>
                <a:ea typeface="나눔바른고딕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470660" y="1871514"/>
            <a:ext cx="1388587" cy="57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1223010" y="3381563"/>
            <a:ext cx="1636238" cy="569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368683" y="3398966"/>
            <a:ext cx="2038082" cy="5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Hurdle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/>
          <p:cNvGrpSpPr/>
          <p:nvPr/>
        </p:nvGrpSpPr>
        <p:grpSpPr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4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5" name="Group 35"/>
          <p:cNvGrpSpPr/>
          <p:nvPr/>
        </p:nvGrpSpPr>
        <p:grpSpPr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47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8" name="Group 34"/>
          <p:cNvGrpSpPr/>
          <p:nvPr/>
        </p:nvGrpSpPr>
        <p:grpSpPr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/>
            <p:cNvSpPr>
              <a:spLocks noChangeArrowheads="1"/>
            </p:cNvSpPr>
            <p:nvPr/>
          </p:nvSpPr>
          <p:spPr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0" name="Freeform 22"/>
            <p:cNvSpPr/>
            <p:nvPr/>
          </p:nvSpPr>
          <p:spPr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" name="Group 35"/>
          <p:cNvGrpSpPr/>
          <p:nvPr/>
        </p:nvGrpSpPr>
        <p:grpSpPr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/>
            <p:cNvSpPr>
              <a:spLocks noChangeArrowheads="1"/>
            </p:cNvSpPr>
            <p:nvPr/>
          </p:nvSpPr>
          <p:spPr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  <p:sp>
          <p:nvSpPr>
            <p:cNvPr id="53" name="Freeform 26"/>
            <p:cNvSpPr/>
            <p:nvPr/>
          </p:nvSpPr>
          <p:spPr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900000">
                <a:defRPr lang="ko-KR" altLang="en-US"/>
              </a:pPr>
              <a:endParaRPr lang="zh-CN" altLang="en-US" sz="1800">
                <a:solidFill>
                  <a:prstClr val="black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347459" y="1830379"/>
            <a:ext cx="2335531" cy="568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32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Everywhere</a:t>
            </a:r>
          </a:p>
        </p:txBody>
      </p:sp>
      <p:sp>
        <p:nvSpPr>
          <p:cNvPr id="56" name="矩形 55"/>
          <p:cNvSpPr/>
          <p:nvPr/>
        </p:nvSpPr>
        <p:spPr>
          <a:xfrm>
            <a:off x="6368683" y="3398966"/>
            <a:ext cx="1171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Promotion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 </a:t>
            </a:r>
          </a:p>
        </p:txBody>
      </p:sp>
      <p:sp>
        <p:nvSpPr>
          <p:cNvPr id="58" name="矩形 57"/>
          <p:cNvSpPr/>
          <p:nvPr/>
        </p:nvSpPr>
        <p:spPr>
          <a:xfrm>
            <a:off x="1946910" y="3381563"/>
            <a:ext cx="9123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Filtering</a:t>
            </a:r>
          </a:p>
        </p:txBody>
      </p:sp>
      <p:sp>
        <p:nvSpPr>
          <p:cNvPr id="60" name="矩形 59"/>
          <p:cNvSpPr/>
          <p:nvPr/>
        </p:nvSpPr>
        <p:spPr>
          <a:xfrm>
            <a:off x="2070735" y="2021844"/>
            <a:ext cx="788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defRPr lang="ko-KR" altLang="en-US"/>
            </a:pPr>
            <a:r>
              <a:rPr lang="en-US" altLang="ko-KR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H</a:t>
            </a:r>
            <a:r>
              <a:rPr lang="ko-KR" altLang="en-US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urdle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38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sp>
        <p:nvSpPr>
          <p:cNvPr id="69" name="矩形 2"/>
          <p:cNvSpPr/>
          <p:nvPr/>
        </p:nvSpPr>
        <p:spPr>
          <a:xfrm>
            <a:off x="388823" y="468550"/>
            <a:ext cx="1293292" cy="405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해결 방안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3175" y="1825087"/>
            <a:ext cx="576000" cy="576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2300" y="3274800"/>
            <a:ext cx="576000" cy="57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9" name="타원 38"/>
          <p:cNvSpPr/>
          <p:nvPr/>
        </p:nvSpPr>
        <p:spPr>
          <a:xfrm>
            <a:off x="638100" y="1889175"/>
            <a:ext cx="1256400" cy="1256400"/>
          </a:xfrm>
          <a:prstGeom prst="ellipse">
            <a:avLst/>
          </a:prstGeom>
          <a:noFill/>
          <a:ln w="1016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3057525" y="2100262"/>
            <a:ext cx="1371600" cy="723900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130" y="1312378"/>
            <a:ext cx="5015865" cy="29949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공연 위치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오늘의 공연 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위치 제공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해당 팀의 정보 제공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7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31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b="3020"/>
          <a:stretch>
            <a:fillRect/>
          </a:stretch>
        </p:blipFill>
        <p:spPr>
          <a:xfrm>
            <a:off x="1722119" y="1691637"/>
            <a:ext cx="3392014" cy="1529364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685925" y="1666875"/>
            <a:ext cx="3457575" cy="1552574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zh-CN" altLang="en-US">
              <a:latin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85528" y="2113634"/>
            <a:ext cx="208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36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주제 선정</a:t>
            </a:r>
            <a:endParaRPr lang="en-US" altLang="zh-CN" sz="36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/>
            <p:cNvGrpSpPr>
              <a:grpSpLocks noChangeAspect="1"/>
            </p:cNvGrpSpPr>
            <p:nvPr/>
          </p:nvGrpSpPr>
          <p:grpSpPr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3" name="Freeform 15"/>
              <p:cNvSpPr/>
              <p:nvPr/>
            </p:nvSpPr>
            <p:spPr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390835" y="3028037"/>
              <a:ext cx="577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현황</a:t>
              </a:r>
              <a:endParaRPr lang="en-US" altLang="zh-CN" sz="16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/>
            <p:cNvSpPr/>
            <p:nvPr/>
          </p:nvSpPr>
          <p:spPr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  <p:sp>
          <p:nvSpPr>
            <p:cNvPr id="17" name="AutoShape 127"/>
            <p:cNvSpPr/>
            <p:nvPr/>
          </p:nvSpPr>
          <p:spPr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5000" hangingPunct="0">
                <a:spcBef>
                  <a:spcPct val="0"/>
                </a:spcBef>
                <a:spcAft>
                  <a:spcPct val="0"/>
                </a:spcAft>
                <a:defRPr lang="ko-KR"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/>
                <a:ea typeface="Arial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29145" y="3028037"/>
            <a:ext cx="777220" cy="338554"/>
            <a:chOff x="4727883" y="3028037"/>
            <a:chExt cx="777220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22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20" name="矩形 33"/>
            <p:cNvSpPr/>
            <p:nvPr/>
          </p:nvSpPr>
          <p:spPr>
            <a:xfrm>
              <a:off x="4925369" y="3028037"/>
              <a:ext cx="5797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방향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99650" y="3028037"/>
            <a:ext cx="1178340" cy="338554"/>
            <a:chOff x="4727883" y="3028037"/>
            <a:chExt cx="1178340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37" name="矩形 33"/>
            <p:cNvSpPr/>
            <p:nvPr/>
          </p:nvSpPr>
          <p:spPr>
            <a:xfrm>
              <a:off x="4925369" y="3028037"/>
              <a:ext cx="9808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벤치마킹</a:t>
              </a:r>
            </a:p>
          </p:txBody>
        </p:sp>
      </p:grpSp>
      <p:grpSp>
        <p:nvGrpSpPr>
          <p:cNvPr id="40" name="그룹 34"/>
          <p:cNvGrpSpPr/>
          <p:nvPr/>
        </p:nvGrpSpPr>
        <p:grpSpPr>
          <a:xfrm>
            <a:off x="7047449" y="3018512"/>
            <a:ext cx="1178341" cy="338554"/>
            <a:chOff x="4727883" y="3028037"/>
            <a:chExt cx="1178341" cy="338554"/>
          </a:xfrm>
        </p:grpSpPr>
        <p:grpSp>
          <p:nvGrpSpPr>
            <p:cNvPr id="41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2" name="Freeform 14"/>
              <p:cNvSpPr>
                <a:spLocks noEditPoints="1"/>
              </p:cNvSpPr>
              <p:nvPr/>
            </p:nvSpPr>
            <p:spPr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  <p:sp>
            <p:nvSpPr>
              <p:cNvPr id="43" name="Freeform 15"/>
              <p:cNvSpPr/>
              <p:nvPr/>
            </p:nvSpPr>
            <p:spPr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quadBezTo>
                      <a:pt x="7" y="147"/>
                      <a:pt x="7" y="147"/>
                    </a:quadBezTo>
                    <a:cubicBezTo>
                      <a:pt x="0" y="139"/>
                      <a:pt x="0" y="127"/>
                      <a:pt x="7" y="119"/>
                    </a:cubicBezTo>
                    <a:quadBezTo>
                      <a:pt x="7" y="119"/>
                      <a:pt x="7" y="119"/>
                    </a:quadBezTo>
                    <a:cubicBezTo>
                      <a:pt x="15" y="111"/>
                      <a:pt x="28" y="111"/>
                      <a:pt x="36" y="119"/>
                    </a:cubicBezTo>
                    <a:quadBezTo>
                      <a:pt x="36" y="119"/>
                      <a:pt x="36" y="119"/>
                    </a:quadBezTo>
                    <a:quadBezTo>
                      <a:pt x="138" y="221"/>
                      <a:pt x="138" y="221"/>
                    </a:quadBezTo>
                    <a:quadBezTo>
                      <a:pt x="350" y="8"/>
                      <a:pt x="350" y="8"/>
                    </a:quadBezTo>
                    <a:cubicBezTo>
                      <a:pt x="358" y="0"/>
                      <a:pt x="371" y="0"/>
                      <a:pt x="379" y="8"/>
                    </a:cubicBezTo>
                    <a:quadBezTo>
                      <a:pt x="379" y="8"/>
                      <a:pt x="379" y="8"/>
                    </a:quadBezTo>
                    <a:cubicBezTo>
                      <a:pt x="387" y="16"/>
                      <a:pt x="387" y="28"/>
                      <a:pt x="379" y="36"/>
                    </a:cubicBezTo>
                    <a:quadBezTo>
                      <a:pt x="379" y="36"/>
                      <a:pt x="379" y="36"/>
                    </a:quadBezTo>
                    <a:quadBezTo>
                      <a:pt x="152" y="263"/>
                      <a:pt x="152" y="263"/>
                    </a:quad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zh-CN" altLang="en-US">
                  <a:latin typeface="나눔바른고딕"/>
                </a:endParaRPr>
              </a:p>
            </p:txBody>
          </p:sp>
        </p:grpSp>
        <p:sp>
          <p:nvSpPr>
            <p:cNvPr id="44" name="矩形 33"/>
            <p:cNvSpPr/>
            <p:nvPr/>
          </p:nvSpPr>
          <p:spPr>
            <a:xfrm>
              <a:off x="4925368" y="3028037"/>
              <a:ext cx="9808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  <a:defRPr lang="ko-KR" altLang="en-US"/>
              </a:pPr>
              <a:r>
                <a:rPr lang="ko-KR" altLang="en-US" sz="1600" kern="100">
                  <a:solidFill>
                    <a:schemeClr val="accent1"/>
                  </a:solidFill>
                  <a:latin typeface="나눔바른고딕"/>
                  <a:ea typeface="나눔바른고딕"/>
                  <a:cs typeface="Arial"/>
                </a:rPr>
                <a:t>해결방안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3916" y="1839653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278" y="1047749"/>
            <a:ext cx="4788992" cy="3809999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667125" y="2005012"/>
            <a:ext cx="895350" cy="88582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819274" y="2643186"/>
            <a:ext cx="733424" cy="6762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18320" y="3298715"/>
            <a:ext cx="2371500" cy="39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569" y="1154011"/>
            <a:ext cx="4803662" cy="3502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520827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1066" y="1887278"/>
            <a:ext cx="2371499" cy="38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무대 등록</a:t>
            </a:r>
            <a:endParaRPr lang="en-US" altLang="zh-CN" sz="2000" kern="100">
              <a:solidFill>
                <a:schemeClr val="tx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456419" y="3317185"/>
            <a:ext cx="2371499" cy="39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무대 신청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236" y="981076"/>
            <a:ext cx="4214153" cy="379179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476624" y="1414461"/>
            <a:ext cx="990600" cy="904875"/>
          </a:xfrm>
          <a:prstGeom prst="rect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8933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일정 신청</a:t>
            </a:r>
            <a:r>
              <a:rPr lang="en-US" altLang="ko-KR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84868" y="1484354"/>
            <a:ext cx="2371499" cy="542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단계별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40" r="1720"/>
          <a:stretch>
            <a:fillRect/>
          </a:stretch>
        </p:blipFill>
        <p:spPr>
          <a:xfrm>
            <a:off x="264794" y="1225495"/>
            <a:ext cx="5128261" cy="334021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3114675" y="2090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133724" y="386238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133725" y="2852737"/>
            <a:ext cx="581025" cy="295275"/>
          </a:xfrm>
          <a:prstGeom prst="ellipse">
            <a:avLst/>
          </a:prstGeom>
          <a:noFill/>
          <a:ln w="381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矩形 10"/>
          <p:cNvSpPr/>
          <p:nvPr/>
        </p:nvSpPr>
        <p:spPr>
          <a:xfrm>
            <a:off x="6394391" y="1890892"/>
            <a:ext cx="2371500" cy="54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스케쥴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6845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3055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5990" t="9710" r="17530" b="4570"/>
          <a:stretch>
            <a:fillRect/>
          </a:stretch>
        </p:blipFill>
        <p:spPr>
          <a:xfrm>
            <a:off x="346145" y="1038319"/>
            <a:ext cx="4971781" cy="34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8240" y="1215390"/>
            <a:ext cx="2407920" cy="328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1456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개인 피드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449406" y="1736278"/>
            <a:ext cx="2371500" cy="700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능동적, 자율적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tx1"/>
                </a:solidFill>
                <a:latin typeface="나눔바른고딕"/>
                <a:ea typeface="나눔바른고딕"/>
                <a:cs typeface="Arial"/>
              </a:rPr>
              <a:t>피드 관리</a:t>
            </a:r>
          </a:p>
        </p:txBody>
      </p:sp>
      <p:sp>
        <p:nvSpPr>
          <p:cNvPr id="35" name="矩形 10"/>
          <p:cNvSpPr/>
          <p:nvPr/>
        </p:nvSpPr>
        <p:spPr>
          <a:xfrm>
            <a:off x="6484995" y="3211502"/>
            <a:ext cx="2371499" cy="69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양방향 소통,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피드백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670" y="3305175"/>
            <a:ext cx="3451860" cy="13258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8632" y="1095733"/>
            <a:ext cx="4307186" cy="207186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295650" y="1624012"/>
            <a:ext cx="1485900" cy="7524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276599" y="4195762"/>
            <a:ext cx="1200150" cy="523875"/>
          </a:xfrm>
          <a:prstGeom prst="ellipse">
            <a:avLst/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가입 절차</a:t>
            </a:r>
          </a:p>
        </p:txBody>
      </p:sp>
      <p:sp>
        <p:nvSpPr>
          <p:cNvPr id="35" name="矩形 10"/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61" y="1482221"/>
            <a:ext cx="5015654" cy="2360032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38675" y="2090737"/>
            <a:ext cx="419100" cy="18002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/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/>
              <p:cNvSpPr/>
              <p:nvPr/>
            </p:nvSpPr>
            <p:spPr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7" name="AutoShape 38"/>
              <p:cNvSpPr/>
              <p:nvPr/>
            </p:nvSpPr>
            <p:spPr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8" name="AutoShape 39"/>
              <p:cNvSpPr/>
              <p:nvPr/>
            </p:nvSpPr>
            <p:spPr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19" name="AutoShape 40"/>
              <p:cNvSpPr/>
              <p:nvPr/>
            </p:nvSpPr>
            <p:spPr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0" name="AutoShape 41"/>
              <p:cNvSpPr/>
              <p:nvPr/>
            </p:nvSpPr>
            <p:spPr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1" name="AutoShape 42"/>
              <p:cNvSpPr/>
              <p:nvPr/>
            </p:nvSpPr>
            <p:spPr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/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latin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/>
              <p:cNvSpPr/>
              <p:nvPr/>
            </p:nvSpPr>
            <p:spPr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  <p:sp>
            <p:nvSpPr>
              <p:cNvPr id="24" name="AutoShape 127"/>
              <p:cNvSpPr/>
              <p:nvPr/>
            </p:nvSpPr>
            <p:spPr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5000" hangingPunct="0">
                  <a:spcBef>
                    <a:spcPct val="0"/>
                  </a:spcBef>
                  <a:spcAft>
                    <a:spcPct val="0"/>
                  </a:spcAft>
                  <a:defRPr lang="ko-KR"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/>
                  <a:ea typeface="Arial"/>
                  <a:sym typeface="Arial"/>
                </a:endParaRPr>
              </a:p>
            </p:txBody>
          </p:sp>
        </p:grpSp>
      </p:grpSp>
      <p:sp>
        <p:nvSpPr>
          <p:cNvPr id="33" name="矩形 2"/>
          <p:cNvSpPr/>
          <p:nvPr/>
        </p:nvSpPr>
        <p:spPr>
          <a:xfrm>
            <a:off x="388823" y="472225"/>
            <a:ext cx="1293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회원 관리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4" name="矩形 10"/>
          <p:cNvSpPr/>
          <p:nvPr/>
        </p:nvSpPr>
        <p:spPr>
          <a:xfrm>
            <a:off x="6346768" y="1760579"/>
            <a:ext cx="2371499" cy="69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버스커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제공자</a:t>
            </a:r>
          </a:p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승인 신청</a:t>
            </a:r>
            <a:r>
              <a:rPr lang="en-US" altLang="ko-KR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/</a:t>
            </a:r>
            <a:r>
              <a:rPr lang="ko-KR" altLang="en-US" sz="2000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거절</a:t>
            </a:r>
            <a:endParaRPr lang="en-US" altLang="zh-CN" sz="2000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35" name="矩形 10"/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000" kern="100">
                <a:solidFill>
                  <a:srgbClr val="FF6600"/>
                </a:solidFill>
                <a:latin typeface="나눔바른고딕"/>
                <a:ea typeface="나눔바른고딕"/>
                <a:cs typeface="Arial"/>
              </a:rPr>
              <a:t>회원 정지</a:t>
            </a:r>
            <a:endParaRPr lang="en-US" altLang="zh-CN" sz="2000" kern="100">
              <a:solidFill>
                <a:srgbClr val="FF6600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4695825" y="1900237"/>
            <a:ext cx="419100" cy="2638425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40833" y="3587837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540833" y="3020325"/>
            <a:ext cx="1159609" cy="338554"/>
            <a:chOff x="4727883" y="3028037"/>
            <a:chExt cx="1159609" cy="338554"/>
          </a:xfrm>
        </p:grpSpPr>
        <p:grpSp>
          <p:nvGrpSpPr>
            <p:cNvPr id="30" name="그룹 29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93349" y="3616268"/>
            <a:ext cx="1342351" cy="338554"/>
            <a:chOff x="4727883" y="3028037"/>
            <a:chExt cx="1342351" cy="338554"/>
          </a:xfrm>
        </p:grpSpPr>
        <p:grpSp>
          <p:nvGrpSpPr>
            <p:cNvPr id="44" name="그룹 43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45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2521" y="961067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4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82521" y="922595"/>
            <a:ext cx="7847376" cy="373839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96" y="1126345"/>
            <a:ext cx="3496497" cy="340783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924145" y="2185161"/>
            <a:ext cx="2431392" cy="1826796"/>
            <a:chOff x="924145" y="2185161"/>
            <a:chExt cx="2431392" cy="1826796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218" y="2185161"/>
              <a:ext cx="476250" cy="84772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/>
            <a:srcRect t="10075" b="4176"/>
            <a:stretch/>
          </p:blipFill>
          <p:spPr>
            <a:xfrm>
              <a:off x="924145" y="3234906"/>
              <a:ext cx="600075" cy="7677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/>
            <a:srcRect t="9111" b="1"/>
            <a:stretch/>
          </p:blipFill>
          <p:spPr>
            <a:xfrm>
              <a:off x="1824610" y="3245808"/>
              <a:ext cx="563786" cy="766149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8787" y="3239952"/>
              <a:ext cx="666750" cy="75247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10"/>
            <a:srcRect l="7085" t="4403" r="9396" b="3896"/>
            <a:stretch/>
          </p:blipFill>
          <p:spPr>
            <a:xfrm>
              <a:off x="2333036" y="2201497"/>
              <a:ext cx="459129" cy="831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9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51" y="1086928"/>
            <a:ext cx="3128754" cy="2274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969" y="1432270"/>
            <a:ext cx="5003141" cy="31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-313" r="18211" b="-1"/>
          <a:stretch/>
        </p:blipFill>
        <p:spPr>
          <a:xfrm>
            <a:off x="577970" y="887723"/>
            <a:ext cx="7954412" cy="37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4637538" y="927332"/>
            <a:ext cx="3062410" cy="3712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364"/>
          <a:stretch/>
        </p:blipFill>
        <p:spPr>
          <a:xfrm>
            <a:off x="992514" y="926196"/>
            <a:ext cx="3053368" cy="37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141765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486" b="845"/>
          <a:stretch/>
        </p:blipFill>
        <p:spPr>
          <a:xfrm>
            <a:off x="1108546" y="849251"/>
            <a:ext cx="6837036" cy="3851192"/>
          </a:xfrm>
          <a:prstGeom prst="rect">
            <a:avLst/>
          </a:prstGeom>
        </p:spPr>
      </p:pic>
      <p:sp>
        <p:nvSpPr>
          <p:cNvPr id="5" name="AutoShape 2" descr="data:image/png;base64,iVBORw0KGgoAAAANSUhEUgAAAt8AAAJYCAYAAAC6v4qkAAAgAElEQVR4Xu3dDbCdVXkv8BVEjUFAQBACggbTUoXbXlAo11qlilErIFZJsTg6oqCWolUZGa8fUIrFER2LTLS0tjLCpET8AgRpoXxYOwqNXkdBMeIHGpAASvhKIpDcebee9CQ5ec86Z+93rXet/TszGYSz9vs86/ess8/fnffsM2fNmjUbgg8CBAgQIECAAAECBDoXmCN8d26sAAECBAgQIECAAIGBgPDtIBAgQIAAAQIECBBIJCB8J4JWhgABAgQIECBAgIDw7QwQIECAAAECBAgQSCQgfCeCVoYAAQIECBAgQICA8O0MECBAgAABAgQIEEgkIHwnglaGAAECBAgQIECAgPDtDBAgQIAAAQIECBBIJCB8J4JWhgABAgQIECBAgIDwXfEZuP3228P8+fMr3qGtESBAgAABAgTKEhC+y5rXjLoVvmfEZTEBAgQIECBAoHMB4btz4nwFhO989ioTIECAAAECBKYSEL4rPhfCd8XDtTUCBAgQIECgSIFiwvfPf/7zcMEFF4S1a9cOoPfff//wqle9qkj0VE0L36mk1SFAgAABAgQIxAkUEb5vvvnmcMkll4Tjjjsu7LXXXoOdXXzxxeG+++4Lf/EXfxEe//jHx+12zFYJ32M2cNslQIAAAQIEei/Q+/C9bt26cOGFF4Y//MM/DM985jM3gk7+73fddVdo/jSvhDeB/FOf+lRYtGjRYH0T3L/+9a+Hww47LFxxxRVh7ty54bbbbhtc55hjjtl4zWbdsmXLBv997733HoT65qOp3bzavmrVqsH65mNi3Y477hiOP/74sMMOO/Ry0MJ3L8eiKQIECBAgQGCMBXofvpvbTSZe9d485DavfjcfTTC/7rrrBuG7CeHN+gMPPHDjf2/W7LvvvoPbVg499NDw/Oc/f5NXzpvHfPaznw2vfvWrw6677joI3E2tI444YuP/ngj2zTWOPPLIwSvwTc3mo7leHz+E7z5ORU8ECBAgQIDAOAsUHb6b8NsE5xe/+MWDYN2E4uaV7+ZPE9qb/37ppZduDMcTAbsJzhOviDevcDevjN96660bb2GZ+FwTuJuA3wT3JmA3150cvvt+cITvvk9IfwQIECBAgMC4CVQRvidCcnObSROim39+61vfGrzKfeWVV268HWXyK+ibh+9rrrlmk9k3t5S89rWvHbyKPvmWl8k/+Dlxe0pf7zkXvsfty9l+CRAgQIAAgb4L9D58x9zzPXFvdxOMm1enm1e8m1fFm1Dc/HsTzje/fWXz8D1xz/jkgW2t9sSaiVfe+/quK8J337/89EeAAAECBAiMm0Dvw3czkJh3O5kI180r1k0Ybl4Bv/baa8MLXvCCwSvhbeF78j3fzS0pE++kMvGK+sQr35tfwz3f4/blYr8ECBAgQIAAgeEEigjfzRane5/viVepJ+7P3jwot4Xv5hXyye92MvEuJs1/3/ydVprAPXGLittOhjt8Hk2AAAECBAgQGDeBYsL3uA1mFPt128koFF2DAAECBAgQIDA6AeF7dJa9u5Lw3buRaIgAAQIECBAYcwHhu+IDIHxXPFxbI0CAAAECBIoUEL6LHFtc08J3nJNVBAgQIECAAIFUAsJ3KukMdYTvDOhKEiBAgAABAgRaBITvio+H8F3xcG2NAAECBAgQKFJA+C5ybHFNC99xTlYRIECAAAECBFIJCN+ppNUhQIAAAQIECBAYewHhe+yPAAACBAgQIECAAIFUAsJ3Kml1CBAgQIAAAQIExl5A+B77IwCAAAECBAgQIEAglYDwnUpaHQIECBAgQIAAgbEXEL7H/ggAIECAAAECBAgQSCUgfKeSVocAAQIECBAgQGDsBYTvsT8CAAgQIECAAAECBFIJCN+ppNUhQIAAAQIECBAYe4E5t95664axVwBAgAABAgQIECBAIIHAnA0bNgjfCaBzlPjRj34U9t133zk5aqtJgACBrQmsWLHitOZzCxcuHPzTBwECBMZJQPiueNrCd8XDtTUCBQsI3wUPT+sECAwtIHwPTdjfCwjf/Z2NzgiMs4DwPc7Tt3cCBITvis+A8F3xcG2NQMECwnfBw9M6AQJDCwjfQxP29wLCd39nozMC4ywgfI/z9O2dAAHhu+IzIHxXPFxbI1CwgPBd8PC0ToDA0ALC99CE/b2A8N3f2eiMAAECBAgQGE8B4bviuQvfFQ/X1ggQIECAAIEiBYTvIscW17TwHedkFQECBAgQIEAglYDwnUo6Qx3hOwO6kgQITCnwqle96hPbbLPN95YtW3ZOs+DYY499yiOPPHJtCGG/3z7g7m222eZFF1100bcREiBAoGYB4bvi6QrfFQ/X1ggUJNAE7zlz5rx5zpw5b5sI34sXL/799evXL9l2221fuXTp0jsL2o5WCRAgMJSA8D0UX78fLHz3ez66I1C7wGtf+9rt1q5du2zDhg23NXud/Mr3Mcccs2jDhg0nz50795jPfOYzD9ZuYX8ECBCYEBC+Kz4LwnfFw7U1AoUJbH7byTHHHHPyhg0b/n7jN6NJr4oXtjXtEiBAYEYCwveMuMpaLHyXNS/dEqhZYPPw3fx7s9+LL774Lb+9BeWqOXPmHLds2bIra3awNwIECAjfFZ8B4bvi4doagcIENg/fm7c/OYwXtjXtEiBAYEYCwveMuMpaLHyXNS/dEqhZICZ8T74nvGYLeyNAYLwFhO+K5y98VzxcWyNQmMDk8D3xg5hz5sw5p7nN5Le3nVy0zTbbLPZWg4UNVrsECMxYQPieMVk5DxC+y5mVTgnULjDd+3zPmTPnJe73rv0U2B8BAo2A8F3xORC+Kx6urREgQIAAAQJFCgjfRY4trmnhO87JKgIECBAgQIBAKgHhO5V0hjrCdwZ0JQkQIECAAAECLQLCd8XHQ/iueLi2RoAAAQIECBQpIHwXOba4poXvOCerCBAgQIAAAQKpBITvVNIZ6gjfGdCVJECAAAECBAi0CAjfFR8P4bvi4doaAQIECBAgUKSA8F3k2OKaFr7jnKwiQIAAAQIECKQSEL5TSWeoI3xnQFeSAAECBAgQINAiIHxXfDyE74qHa2sECBAgQIBAkQLCd5Fji2ta+I5zsooAAQIECBAgkEpA+E4lnaGO8J0BXUkCBAgQIECAQIuA8F3x8WjC94IFCyreoa0RIECAAAECBMoSEL7LmteMuhW+Z8RlMQECBAgQIECgcwHhu3PifAWE73z2KhMgQIAAAQIEphIQvis+F8J3xcO1NQIECBAgQKBIAeG7yLHFNS18xzlZRYAAAQIECBBIJSB8p5LOUEf4zoCuJAECBAgQIECgRUD4rvh45AzfDz/8cHjsYx/bmW7X1++s8d9euOv+S79+1/6lX998S5+g/ocRcP7b9fj030f4HuYZoOePzRG+zzrrrHDuueeGlStXhj333DOcdNJJ4dRTTx2ZVNfXH1mjW7lQ1/2Xfv2u/Uu/vvmWPkH9DyPg/Lfr8SnHR/ge5pmg549NHb6vvvrq8KIXvWgLlauuuiq88IUvHFqr6+sP3eA0F+i6/9Kv37V/6dc339InqP9hBJz/dj0+ZfkI38M8G/T8sb/9DZc971J7BAgQIECAAIH6BM4888zwnve8Z4uNCd/1zXrjjoTviodrawQIECBAgECvBYTvXo+nm+bcdtKN62yvWvpfC3bd/2xdx+VxXft3ff1xmZN9diPQ9fns+vrdqPzPVbvuv+vrj5uPV767nnjG66cO381WU/zAx4f+/uxw7y/uCU/afZfw7re9a6Q/0Nn1uJL4fPSccO9dd4Qn7bpHePc7Th6pT9P/Bz/4wXD//feH7bfffvDXaaP8gdqu/Uu/flfn58aVa8LaR9aHry39eDj9zDPC2gceCnOfOC984P++z3xLPzQV9Z/i/Hf5hgFdj6Irn4m+m+t/qMPvLzX4xJ4f4bvraWe8fo7wPbHdUb/V0a/WPBr+87YHwxG/u0P45O1XhiU/uyK89akvDW+evyij8OxLj9znkQfCdatvDq/Y5eBw3n//Mpx3w53hhIOfEk549s6zb3Irjzz99NPDaaedNvjzgQ98YOTXd8HpBUZ1fv791gfCxTetDofsNS+84cCdBoVf/q7Xhi9/5ILwp+88Llx29memb8YKAokFujz/zVZGdf1ULJO/P3bdf9ffX1KYjXq+s/EXvlNMOlONnOF7FFv+2eqHB4H7qz99MDSvzD3tSY8Ln1289yB8f+KOK8Nb9lhUbPgehc9t6+4O16++KVx/783hG/evCE+f+5TwxWe9exC+/3H5L8ObDtpZ+B4FdIXX+OxNqweh+0e/+nV4/tO2C2cv2mPjLoXvCgduS5sItJ3/Uqi29v2x6/67/v7Sdf+jun6b//Lly8NBBx3UWkr4HtUkenidUsN388XdhO7v3bVuE9X9d5sb/uXovcY+fDf/56N5lfvmh362ic8B2+0TLtjvbcJ3D78W+9DSvWsfHQTuJnj8cs2jg5Z23W7b8JlXPjXsMu8xwncfhqSHzgRiz39nDYzowtN9fxxRma1eZtzDd4z/iSeeGP7hH/5B+O76MPb1+qWG78bzsh/cH06/5s5NaJu/Gj/3T+ePffhuUC6558bwvp8s3cTn0B1+N3xy4YnCd1+/IDP2dfbX7hqE7vUbNm3ioy/ZIzxvn+02+Y9e+c44KKU7EZjJ+e+kgRFftO3744hLbXG5cQ/f0+WTa665Jpxyyinhwx/+cDjssMO2Og6vfHd9UjNev+Tw3bA1X+Sf+fa9gx8Eaz5euOCJ4azDdxe+f3umPnH7V8L5d14b1qz/9eC/HL7T74ezF7xO+M74NdfH0vetWx/+cfk94V+/s3qT9t540M7hxCl+JkD47uMU9TRbgZme/9nWSf24rX1/7LoP4fs3wlvzP/bYY8OKFSvCwoULw9Klm75ANnk2wnfXJzXj9UsO3+se3RD+8rKV4du/WBv23OGxYeV9D4cj99shvO/5uwnfIYR16x8OJ674ZPjWAz8Oez1+l/DzdfeEo598SDhtn8XCd8avuT6VvuXudeHSW+4Ll95yf3jo4d/8H9iJj+fuPS987KXzp2xX+O7TFPUyW4HZnv/Z1kv5uLbvj133IXyHsDX/P7jvG6F5Q4KJj+YNCY444ogpRyJ8d31SM16/5PB9wbfvDX//9bvDM3edG85/5V6DW1B2mPuY8NeHPln4DiGcf+c14aM/vzTsv93e4cL93j64BWXHbeeFd+11VLLwnfFob1H6BS94QWj+uq8PHxPfnPrQy0QPf7D7E8LRv7dD+O/b1wx+nqK5z/spT9y2NXz3qf8+zbdPLn3spfTz30fTzXtq+/7Ydf/Cdwhb87/6zNeHX/ziFxtHsPvuu4fLLrtM+O76UPbt+qWG7+aniN986cqw6sFHBq/ONa/SNR/NF33z1nnj/m4nt627Kxx/y5Kw6uHV4dxnvCk8b8ffG/g0Ls1bL3b95DjxVoN9Ou99Cmd9Ch+H7/vE8Of7Pyn8r93nDsbV3PN93U8eCIc9/YlbHd/EK9/m2yeBcnop/fz3XXq6749d99/195eu+x/2+lvzf+OZ/xj+3xe2/CHLd7zjHeE1r3nNFmW98j3sJHr8+FLDd/PDMRd9d3X409/ZPpx22FO2EB738H3Wz74Qlq76ajhyl+eEM5527BY+4/TkeO211w5+qKWP4burt3rs+imnT19ffZxv1/6lX3+cnn9yzGq6749d9zTu892a/x//8R+Hhx56aAv+efPmheuvv1747vpg9un6JYbv5q/F33LpyvCYbeaEL/z5PmGP7bf8q/E+hYPU877x/h+GN/5gSXjMnG3CZfu/J8x/3Ja/RGecnhz7GM5K9+/T11cf55v6a760eqWf/z57x3x/7Lr/cZ7v5v5r7rotNDmr+XPeeedtlf6EE04ICxYs2PinWeiV765Pasbrlxi+//qKOwb3pJ50yC7hdX/wm9+4t/lHn8JB6vGe9MN/Cl9dfXN4254vD2/Y/U+mLD9OT46Tw9nFF18cdtppp/ClL30pHH300alHs7Fe6f59+vrq43yzHaxCCpd+/vvMHPP9sev+x3m+k/2/968fClddddWMuV/0oheFs846S/iesVxBDygtfF/y/fvCGdetCs/Y+XFh6av33qp0n8JByuPwhbu/EU776UVh4RP2CBc/85Stlh6nJ8cmnC1evDisWrUqNH+91/xWse9///uh+Q1jT33qU1OOR/juQLuP8+1gm1Vdcpyef1IOLvb7Y9c9jet8J/vvs3zJrIL3xGyaAO6V765Pasbrlxa+Y7+oxzV8x+471jHj0Rxp6TvvvDN88IMfDOecc87G677sZS8LX/7yl0daJ/ZipfvHnrNYj2HX9W2+w+6n9seXfv77Op++uPalj9Rzmtj30bvfFz5/xglDlxe+hybs7wWE7/7OZjadxYaicXxybP767/DDD9+E9f3vf/8m77k6G/PZPKZ0/9hzNhub2T6mT/Od7R7G5XGln/++zqkvrn3pI/WcJvb9R49+J3z1n88curzwPTRhfy8gfPd3NrPpLDYUjeOT48knnxyWLFkSHn300U1oL7300vDyl798Ntyzfkzp/rHnbNZAs3hgn+Y7i/bH6iGln/++Dqsvrn3pI/WcJva9322Xhu9deeHQ5YXvoQn7ewHhu7+zmU1nsaFoXJ8c77777kEAb/40tyo0H/Pnzx/c/938soNUH6X7x56zVJ4Tdfoy39T7Lq1e6ee/r959ce1LH6nnJHynFi+4nvBd8PCmaD02FI3rk+NksokQftNNN4WjjjoqfPGLX0x2GEr3jz1nyUCnKJRzvjn3XULt0s9/X4374tqXPlLPSfhOLV5wvbbw/cj6DWHbbeb0anexX9QlhIMuYGP3HevYRY/TXbPprfktpdN9jOp8Llu2bPBKePPT5e9973s3lh3V9afaR5/9p3NvPh97zmKutbU1o/LPMd9h9t2Xx47Kv8bzn2JGs/Hvy/PKMH2kfv4f5SynC9/ND/mfeuqpg3fdmvhofulO87aCl19++RatuO1klNPp2bWmCt+f/tavwrKbVoe7Hnwk7LrdtuGYZ+0YXv+/p34/7dTbif2iThEOUu89pl7svmMdY2qOek3T2xUr7g8nPnvn8JKF229x+a7O53/8x3+EBx98MNyz1x91ev6b/ps/Dz68Pmz32G0GX1t9+fqKnWXsOYu93uR1pc93Nnvu02O68p/YYw3nv8t5DePfl+f1YfrI9fw/iplOF743r9GE8T/7sz8Lxx9//JTlhe9RTKWn19g8fN+4ck1462Urt+h2ycv3DM/Z8wnZdxH7Rd1lOMiO0NJA7L5jHXPsdaK3pvb/eeq8wavgz9pt7qCVrs9n6ddPNa/YczbTfvjPVGy06/mP1nOmVxvWvy/P68P0kfP5f6bz2nz9bML3SSedFM4991yvfA+LX9rjm/C9+N/Xl9Z2eNNBO7femtBVOOg7VOy+Jz/B9W1PB+3xhLD8jjWbtLV4/x3DCc/eJXzu5tVhyQ339K1l/RAgQKA3AtN9f+y60WG+v9Tw/L+1dzuZ6raTJoMdc8wxXvnu+lD27frCd98mMlw/wvdwfh5NgACB0gWE77wTjH2rQbed5J1T1uql3XYSixUbQmOvV8q6Gvad868dh/1r3+nOSdfXn67+qD7f1Tnr2qfr64/KN9d1uvbp+vq53EZVl08IOZ//RzXH8847LzR/pvtowrfbTqZTqvTzpf3AZewYugoHsfVzrath37l/4GaYH3iKmXvX14/pYdg1XZ6zrn38wF/79FP49/UH+of9uhjF47v2H0WPXV4j9/P/KPa2tfDttpNR6FZyjdLeajCWvctwENtDjnU17LsvbzU1m7f6msnMu77+THqZ6doU56xLn2F+IGymVqWuH7X/rx55IFy3+ubwil0OHpCM+vqlOm+t73H16cvz/zDnKfaV7+lqeLeT6YQK/nxpv2QnljpFOIjtJeW6cd13SmO10rzPd5fOwneXuv9z7dvW3R2uX31TuP7em8M37l8Rnj73KeGLz3p3muKqEMgk0Ba+m987sGDBgnDDDTeEJz/5yaH5rbxvfetbp+xU+M40wBRlhe8UyulqCN/prMe5UunnTPju9vQ256N5lfvmh362SaEDttsnXLDf27ot7uoEMgu03Xby+te/fvDblF/xilcM/nncccd5q8HM88pSXvjOwt5Z0dJDUWcwLjxSgdLPmfA90uMw5cUuuefG8L6fLN3kc4fu8LvhkwtP7L64CgQyCrS98v2pT30qXH311YPw3fzzqKOOEr4zzipbaeE7G30nhUsPRZ2guOjIBUo/Z8L3yI/ElBf8xO1fCeffeW1Ys/7Xg88fvtPvh7MXvC5NcVUIZBLwA5eZ4EsqK3yXNK3pey09FE2/Qyv6IFD6ORO+uz9F69Y/HE5c8cnwrQd+HPZ6/C7h5+vuCUc/+ZBw2j6Luy+uAoGMAn7gMiN+KaWF71ImFddn6aEobpdW5RYo/ZwN8xv4urI/aP4TwieP2LOryye/7vl3XhM++vNLw/7b7R0u3O/tg1tQdtx2XnjXXkcl70VBAikF2sL3kiVLBj9o+Z3vfGdwy4nfcJlyMj2qJXz3aBgjaKX0UDQCApdIIFD6ORO+uz0kt627Kxx/y5Kw6uHV4dxnvCk8b8ffGxRszs2b5y/qtrirE8gs0HbbSfNLdS644IKwePHicP3114dDDjkkfPrTnw6XX375Fl17t5PMg+yyvPDdpW76a5ceitKLqTgbAedsNmpTP2b57WvCmy9dGWp65fusn30hLF311XDkLs8JZzzt2NFhuRKBAgSmC99f+tKXBq96T/zz3HPPFb4LmOtIWxS+R8qZ/WJCUfYRjEUDztnoxlxb+L7x/h+GN/5gSXjMnG3CZfu/J8x/3M6jw3IlAgUITHfbycEHHzx4n++JD+/zXcBQR92i8D1q0bzXE4ry+o9LdedsdJOeHL4/dPjuYfvHPyZc95MHwmFPf+LoiiS80kk//Kfw1dU3h7ft+fLwht3/JGFlpQj0Q8APXPZjDr3uQvju9Xhm3JxQNGMyD5iFgHM2C7StPKQJ3++56hfhl2seDXO3nRP223Vu+Om9vw6feeVTw1OeuO3oCiW40hfu/kY47acXhYVP2CNc/MxTElRUgkD/BGLD93Oe85xwyimnuOe7fyPsviPhu3vjlBWEopTa41vLORvt7Jvg/S/f/FX41+/eu/HCz917XvjYS+ePtlDHV3MuOgZ2+SIEtha+m7B9+umnh912222LfTS3oWx++4kfuCxi3LNrUvienVtfH+WbX18nU1dfztno53nDyofCX152+yYXfuNBO4cTn13OPdPOxejPhSuWJzDdr5f/8Ic/HG688cYw+ZXvnXbaKVx44YWbbFb4Lm/20R0L39FURSz0za+IMRXfpHM2+hGe/bW7wmdvWh3Wb9j02h99yR7heftsN/qCHVzRuegA1SWLE4i97WS6jQnf0wkV/Hnhu+DhTdG6b351zbOvu3HOupnMvWsfDRfftHoQwptbUZqPXbfbdnD/9y7zHtNN0RFe1bkYIaZLFSvQFr7f9773Dd5mcOKjebvBM844Y8q9Ct/FHoHpGxe+pzcqaYVvfiVNq9xenbPuZ9cE8CaI/+hXvw7Pf9p24exFe3RfdMgKzsWQgB5ehcB07/PdvK/3a17zmnDLLbeEQw89NHif7yrGPrNNCN9besX+FrZHNjwatp3Tr1ejfPOb2fm3enYC43zOUj8//PutDwxC+CF7zQtvOHCnjQPz/DO7s+tRBLoWEL67Fq7g+sL31OH7sl8uD2+dvyi8bOeDtljwz7+4Oixd9Z+DX52822N3DMfu9kfhDbu/sBenYZxDUS8GMCZNjPM5a/ae4/nhxpVrwtpH1ocVj/+6558x+TqzzTIFprvt5IADDhhsbMGCBYPfcum2kzLnPFTXwvfU4fsTd1w5+MRzd9gvvHX+S8L+2+09+Pdv3L8inPCDT2zxoPN+5y3hkO0XDjWLUTx4nEPRKPxcI05gnM/ZxN5zPD94/ok7n1YRyCngBy5z6hdSu/bwPZsxPHv7Z4T/vv+Hmzz02N2eN3glfNld/xU+vvLy2Vw26WPessei8Ob5i5LWVGx8BCYH0PHZ9W92WsPzQ9cz8/zTtbDr91lA+O7zdHrSm/C95SBq+Obqm19PvsAqbUP4Lvv/nHd9LD3/dC3s+n0WaLvn+9RTTw3z5s3b2P5DDz0UzjrrrHD55Vu+qOfdTvo85SF7qzV8D8OS86+Vh+nbYwkQ6F4g5/ND32876V5fBQL9F4h95duvl+//LDvrUPjekjbXD1R1NmQXJkBgZAK5nx/6/APfI0N2IQIFC8SG7+m26JXv6YQK/rzwPXX4jrlfuo9v9VXwUdQ6gSIEUr/V4NZQPP8UcVw0OYYCn/vc58Lf/d3fDb1z4Xtowv5eQPju72x0RoAAAQIECJQlsHz58nDiiScO3bTwPTRhfy8gfPd3NjojQIAAAQIEyhJYtWpVeNnLXjZ008L30IT9vYDw3d/Z6IwAAQIECBAoT2Dp0qXhIx/5yKwbf+c73xmE71nz9f+Bwnf/Z6RDAgQIECBAoCyBK6+8Mnzta18LK1asGPyZ7mPhwoWh+fPc5z43LFq0SPieDqzkzwvfJU9P7wQIECBAgECNAl75rnGqv92T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HHoMQAACAASURBVO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nGNvHP/7xcP755w8+87rXvS781V/91cZVl1xySfibv/mbwb/vv//+4WMf+1h40pOe1MvhC9+9HIumCBAgQIAAgTEWEL43G34Trj//+c9vDNVNEN9nn33CkUceGb75zW+Gc845Z5PP3XnnneG9731vmDt3bu+OkfDdu5FoiAABAgQIEBhzAeF70gFYu3Zt+Nu//dtw8MEHD8J28/HjH/84XHTRReHtb3/7FgF78zDet7MkfPdtIvohQIAAAQIExl2gt+G7Cb2nnXZaeOlLXxrOPvvswZze//73D/45cdtH8++TQ/LJJ58c7rjjjrDHHnsMXqF++tOfPlh/7733DsLzd7/73cG/n3feeeHAAw/cYvZbC9/NrSWnn376FreXNK+KNx+Tb0vp04ESvvs0Db0QIECAAAECBELodfhuwvSLX/ziQbhtXmU+4YQTBgG8CdyTbw9pBtmE62Z9E6onf665HWTyq9nNdT7wgQ9sEs4nH4QmUC9fvnyTW0v+7d/+bZP1E71sHvL7dqCE775NRD8ECBAgQIDAuAv0Onw3r3w3f5pXsCdeCZ/498m3fDQhc/K92BOvdDdhfKeddhpcY+JxU726PfkQTHz+K1/5yuA/v+td7wpXXHHFxsdPXjtdkM99uITv3BNQnwABAgQIECCwqUAV4fv6668PN9xww8YffJwcvpvtTg7mk8P3AQccMHi1vLlVpfmY6naUtvu6pwvyuQ+b8J17AuoTIECAAAECBCoM36N85XvzA9LcwjI52E/+/OSQP9U95LkPm/CdewLqEyBAgAABAgQqDN/NlkZ1z3cTtn/6058O7jNvbnVpXhlvftiyCdebvwq++dsS9u1wCd99m4h+CBAgQIAAgXEXqOK2k+aX3EwE5WHe7aQ5DJvf8z35HVWaz0/+JTt+4HLcv3zsnwABAgQIECAwM4Hehu+ZbcPqqQS88u1cECBAgAABAgT6JSB892seI+1G+B4pp4sRIECAAAECBIYWEL6HJuzvBYTv/s5GZwQIECBAgMB4CgjfFc9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IQvlNJZ6gjfGdAV5IAAQIECBAg0CIgfFd8PITviodrawQIECBAgECRAsJ3kWOLa1r4jnOyigABAgQIECCQSkD4TiWdoY7wnQFdSQIECBAgQIBAi4DwXfHxEL4rHq6tESBAgAABAkUKCN9Fji2uaeE7zskqAgQIECBAgEAqAeE7lXSGOsJ3BnQlCRAgQIAAAQItAsJ3xcdD+K54uLZGgAABAgQIFCkgfBc5trimhe84J6sIECBAgAABAqkEhO9U0hnqCN8Z0JUkQIAAAQIECLQICN8VHw/hu+Lh2hoBAgQIECBQpIDwXeTY4poWvuOcrCJAgAABAgQIpBKYs3Llyg2piqmTVmDt2rVpC6pGgAABAgQIECDQKuCV74oPSPPK97777jun4i3aGgECBAgQIECgKAHhu6hxzaxZ4XtmXlYTIECAAAECBLoWEL67Fs54feE7I77SBAgQIECAAIEpBITvio+F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YVzD3AAABqxJREFU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sJ3KukMdYTvDOhKEiBAgAABAgRaBITvio+H8F3xcG2NAAECBAgQKFJA+C5ybHFNC99xTlYRIECAAAECBFIJCN+ppDPUEb4zoCtJgAABAgQIEGgREL4rPh7Cd8XDtTUCBAgQIECgSAHhu8ixxTUtfMc5WUWAAAECBAgQSCUgfKeSzlBH+M6AriQBAgQIECBAoEVA+K74eAjfFQ/X1ggQIECAAIEiBYTvIscW17TwHedkFQECBAgQIEAglYDwnUo6Qx3hOwO6kgQIECBAgACBFgHhu+LjIXxXPFxbI0CAAAECBIoUEL6LHFtc08J3nJNVBAgQIECAAIFUAv8fqx8FEwWqfo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46717" y="1699405"/>
            <a:ext cx="1646551" cy="874372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MAP &amp; 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8823" y="486078"/>
            <a:ext cx="778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현황 </a:t>
            </a:r>
            <a:endParaRPr lang="en-US" altLang="zh-CN" sz="2100" b="1" kern="10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>
                <a:latin typeface="나눔바른고딕 Light"/>
                <a:ea typeface="나눔바른고딕 Light"/>
              </a:rPr>
              <a:t>기사 출처</a:t>
            </a:r>
            <a:r>
              <a:rPr lang="en-US" altLang="ko-KR" sz="700">
                <a:latin typeface="나눔바른고딕 Light"/>
                <a:ea typeface="나눔바른고딕 Light"/>
              </a:rPr>
              <a:t>: </a:t>
            </a:r>
            <a:r>
              <a:rPr lang="en-US" altLang="ko-KR" sz="700">
                <a:latin typeface="나눔바른고딕 Light"/>
                <a:ea typeface="나눔바른고딕 Light"/>
                <a:hlinkClick r:id="rId3"/>
              </a:rPr>
              <a:t>http://www.kado.net/?mod=news&amp;act=articleView&amp;idxno=942313</a:t>
            </a:r>
            <a:r>
              <a:rPr lang="en-US" altLang="ko-KR" sz="700">
                <a:latin typeface="나눔바른고딕 Light"/>
                <a:ea typeface="나눔바른고딕 Light"/>
              </a:rPr>
              <a:t>    </a:t>
            </a:r>
            <a:r>
              <a:rPr lang="ko-KR" altLang="en-US" sz="700">
                <a:latin typeface="나눔바른고딕 Light"/>
                <a:ea typeface="나눔바른고딕 Light"/>
              </a:rPr>
              <a:t>이미지 출처</a:t>
            </a:r>
            <a:r>
              <a:rPr lang="en-US" altLang="ko-KR" sz="700">
                <a:latin typeface="나눔바른고딕 Light"/>
                <a:ea typeface="나눔바른고딕 Light"/>
              </a:rPr>
              <a:t>: JTBC</a:t>
            </a:r>
            <a:endParaRPr lang="ko-KR" altLang="en-US" sz="700">
              <a:latin typeface="나눔바른고딕 Light"/>
              <a:ea typeface="나눔바른고딕 Ligh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>
                <a:gd name="adj1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11"/>
          <p:cNvSpPr/>
          <p:nvPr/>
        </p:nvSpPr>
        <p:spPr>
          <a:xfrm>
            <a:off x="775024" y="1090515"/>
            <a:ext cx="3536885" cy="33391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rcRect r="1590"/>
          <a:stretch>
            <a:fillRect/>
          </a:stretch>
        </p:blipFill>
        <p:spPr>
          <a:xfrm>
            <a:off x="2199047" y="575309"/>
            <a:ext cx="4536356" cy="3649980"/>
          </a:xfrm>
          <a:prstGeom prst="rect">
            <a:avLst/>
          </a:prstGeom>
        </p:spPr>
      </p:pic>
      <p:sp>
        <p:nvSpPr>
          <p:cNvPr id="46" name="액자 6"/>
          <p:cNvSpPr/>
          <p:nvPr/>
        </p:nvSpPr>
        <p:spPr>
          <a:xfrm>
            <a:off x="2208440" y="576654"/>
            <a:ext cx="1862613" cy="292038"/>
          </a:xfrm>
          <a:prstGeom prst="frame">
            <a:avLst>
              <a:gd name="adj1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11"/>
          <p:cNvSpPr/>
          <p:nvPr/>
        </p:nvSpPr>
        <p:spPr>
          <a:xfrm>
            <a:off x="2194249" y="490439"/>
            <a:ext cx="4765610" cy="3758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84328" y="948331"/>
            <a:ext cx="4414555" cy="3549521"/>
          </a:xfrm>
          <a:prstGeom prst="rect">
            <a:avLst/>
          </a:prstGeom>
        </p:spPr>
      </p:pic>
      <p:sp>
        <p:nvSpPr>
          <p:cNvPr id="52" name="직사각형 11"/>
          <p:cNvSpPr/>
          <p:nvPr/>
        </p:nvSpPr>
        <p:spPr>
          <a:xfrm>
            <a:off x="3784924" y="947639"/>
            <a:ext cx="4403659" cy="35296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1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28295" y="743961"/>
            <a:ext cx="5015405" cy="372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xmlns="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xmlns="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xmlns="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xmlns="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xmlns="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xmlns="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:a16="http://schemas.microsoft.com/office/drawing/2014/main" xmlns="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/>
          <p:cNvSpPr/>
          <p:nvPr/>
        </p:nvSpPr>
        <p:spPr>
          <a:xfrm>
            <a:off x="388823" y="472225"/>
            <a:ext cx="2226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팀원 소개 및 소감</a:t>
            </a:r>
            <a:endParaRPr lang="en-US" altLang="zh-CN" sz="2100" b="1" kern="100" dirty="0">
              <a:solidFill>
                <a:schemeClr val="accent1"/>
              </a:solidFill>
              <a:latin typeface="나눔바른고딕"/>
              <a:ea typeface="나눔바른고딕"/>
              <a:cs typeface="Arial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48291" y="1777954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45019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99885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590416" y="304647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751480" y="1776061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912545" y="3034530"/>
            <a:ext cx="1025281" cy="102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03021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황무현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4256" y="2785785"/>
            <a:ext cx="738042" cy="29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이태형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5100" y="2785784"/>
            <a:ext cx="738042" cy="295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서영준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88638" y="4080423"/>
            <a:ext cx="738042" cy="297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latin typeface="돋움체"/>
                <a:ea typeface="돋움체"/>
              </a:rPr>
              <a:t>김희정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26279" y="4080422"/>
            <a:ext cx="738042" cy="297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이광호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63920" y="4080421"/>
            <a:ext cx="738042" cy="29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 dirty="0">
                <a:latin typeface="돋움체"/>
                <a:ea typeface="돋움체"/>
              </a:rPr>
              <a:t>이용찬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26641" b="7600"/>
          <a:stretch/>
        </p:blipFill>
        <p:spPr>
          <a:xfrm>
            <a:off x="2320255" y="3114179"/>
            <a:ext cx="874808" cy="874800"/>
          </a:xfrm>
          <a:prstGeom prst="ellipse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/>
          <a:srcRect l="5849" t="20473" r="12454" b="31834"/>
          <a:stretch/>
        </p:blipFill>
        <p:spPr>
          <a:xfrm>
            <a:off x="1123531" y="1851661"/>
            <a:ext cx="874800" cy="874800"/>
          </a:xfrm>
          <a:prstGeom prst="ellipse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6"/>
          <a:srcRect l="11250" t="23958" r="12500" b="-625"/>
          <a:stretch/>
        </p:blipFill>
        <p:spPr>
          <a:xfrm>
            <a:off x="4665656" y="3122070"/>
            <a:ext cx="874800" cy="874800"/>
          </a:xfrm>
          <a:prstGeom prst="ellipse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7"/>
          <a:srcRect t="12500" b="15208"/>
          <a:stretch/>
        </p:blipFill>
        <p:spPr>
          <a:xfrm>
            <a:off x="3475125" y="1854042"/>
            <a:ext cx="874800" cy="874800"/>
          </a:xfrm>
          <a:prstGeom prst="ellipse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8"/>
          <a:srcRect l="11875" t="10313" r="23125" b="9270"/>
          <a:stretch/>
        </p:blipFill>
        <p:spPr>
          <a:xfrm>
            <a:off x="6995736" y="3115599"/>
            <a:ext cx="874800" cy="874800"/>
          </a:xfrm>
          <a:prstGeom prst="ellipse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9"/>
          <a:srcRect t="860" r="476"/>
          <a:stretch/>
        </p:blipFill>
        <p:spPr>
          <a:xfrm>
            <a:off x="5826720" y="1854836"/>
            <a:ext cx="874800" cy="874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45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endParaRPr kumimoji="0" lang="zh-CN" altLang="en-US" sz="1800" b="0" i="0" u="none" strike="noStrike" kern="1200" cap="none" spc="0" normalizeH="0"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맑은 고딕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986" y="2491439"/>
            <a:ext cx="5925328" cy="697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zh-CN" sz="4000">
                <a:solidFill>
                  <a:schemeClr val="accent1"/>
                </a:solidFill>
                <a:latin typeface="Arial"/>
              </a:rPr>
              <a:t>Presentation INDIESKER</a:t>
            </a:r>
            <a:endParaRPr lang="zh-CN" altLang="en-US" sz="400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41372" y="389042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56460" y="3251324"/>
            <a:ext cx="475488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grpSp>
        <p:nvGrpSpPr>
          <p:cNvPr id="28" name="组合 26"/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29" name="椭圆 14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zh-CN" altLang="en-US">
                <a:solidFill>
                  <a:srgbClr val="222B34"/>
                </a:solidFill>
                <a:latin typeface="Arial"/>
              </a:endParaRPr>
            </a:p>
          </p:txBody>
        </p:sp>
        <p:grpSp>
          <p:nvGrpSpPr>
            <p:cNvPr id="30" name="组合 15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1" name="AutoShape 43"/>
              <p:cNvSpPr/>
              <p:nvPr/>
            </p:nvSpPr>
            <p:spPr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2" name="AutoShape 44"/>
              <p:cNvSpPr/>
              <p:nvPr/>
            </p:nvSpPr>
            <p:spPr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  <p:sp>
            <p:nvSpPr>
              <p:cNvPr id="33" name="AutoShape 45"/>
              <p:cNvSpPr/>
              <p:nvPr/>
            </p:nvSpPr>
            <p:spPr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lvl="0" indent="0" algn="ctr" defTabSz="221456" eaLnBrk="1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 lang="ko-KR"/>
                </a:pPr>
                <a:endParaRPr kumimoji="0" lang="en-US" sz="1500" b="0" i="0" u="none" strike="noStrike" kern="0" cap="none" spc="0" normalizeH="0"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/>
                  <a:sym typeface="Arial"/>
                </a:endParaRPr>
              </a:p>
            </p:txBody>
          </p:sp>
        </p:grpSp>
      </p:grpSp>
      <p:sp>
        <p:nvSpPr>
          <p:cNvPr id="34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방향(일반인)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867842" y="2989064"/>
            <a:ext cx="4455765" cy="54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공연/ 버스킹 스케줄</a:t>
            </a:r>
          </a:p>
        </p:txBody>
      </p:sp>
      <p:sp>
        <p:nvSpPr>
          <p:cNvPr id="45" name="TextBox 48"/>
          <p:cNvSpPr txBox="1"/>
          <p:nvPr/>
        </p:nvSpPr>
        <p:spPr>
          <a:xfrm>
            <a:off x="1514475" y="3905250"/>
            <a:ext cx="403666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고딕"/>
                <a:ea typeface="나눔바른고딕"/>
              </a:rPr>
              <a:t>- 필터링된 정보(사진,영상)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/>
          <p:cNvSpPr/>
          <p:nvPr/>
        </p:nvSpPr>
        <p:spPr>
          <a:xfrm>
            <a:off x="388823" y="486078"/>
            <a:ext cx="1655242" cy="407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  <a:defRPr lang="ko-KR" altLang="en-US"/>
            </a:pPr>
            <a:r>
              <a:rPr lang="ko-KR" altLang="en-US" sz="2100" b="1" kern="100">
                <a:solidFill>
                  <a:schemeClr val="accent1"/>
                </a:solidFill>
                <a:latin typeface="나눔바른고딕"/>
                <a:ea typeface="나눔바른고딕"/>
                <a:cs typeface="Arial"/>
              </a:rPr>
              <a:t>방향(일반인)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6000" y="1324800"/>
            <a:ext cx="1080000" cy="10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3200" y="1296000"/>
            <a:ext cx="1080000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9450" y="1160475"/>
            <a:ext cx="1440000" cy="144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44" name="TextBox 48"/>
          <p:cNvSpPr txBox="1"/>
          <p:nvPr/>
        </p:nvSpPr>
        <p:spPr>
          <a:xfrm>
            <a:off x="1640235" y="2989064"/>
            <a:ext cx="4455765" cy="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tx1"/>
                </a:solidFill>
                <a:latin typeface="나눔바른고딕"/>
                <a:ea typeface="나눔바른고딕"/>
              </a:rPr>
              <a:t>- 공연/ 버스킹 스케줄</a:t>
            </a:r>
          </a:p>
        </p:txBody>
      </p:sp>
      <p:sp>
        <p:nvSpPr>
          <p:cNvPr id="45" name="TextBox 48"/>
          <p:cNvSpPr txBox="1"/>
          <p:nvPr/>
        </p:nvSpPr>
        <p:spPr>
          <a:xfrm>
            <a:off x="647700" y="3581400"/>
            <a:ext cx="610359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latin typeface="나눔바른고딕"/>
                <a:ea typeface="나눔바른고딕"/>
              </a:rPr>
              <a:t>- </a:t>
            </a:r>
            <a:r>
              <a:rPr lang="ko-KR" altLang="en-US" sz="3000">
                <a:solidFill>
                  <a:srgbClr val="FF6600"/>
                </a:solidFill>
                <a:latin typeface="나눔바른고딕"/>
                <a:ea typeface="나눔바른고딕"/>
              </a:rPr>
              <a:t>필터링된 정보(사진,영상)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21474836470000000000"/>
        <a:ea typeface=""/>
        <a:cs typeface=""/>
        <a:font script="Jpan" typeface="MS PGothic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21474836470000000000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1393</Words>
  <Application>Microsoft Office PowerPoint</Application>
  <PresentationFormat>화면 슬라이드 쇼(16:9)</PresentationFormat>
  <Paragraphs>351</Paragraphs>
  <Slides>72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Calibri Light</vt:lpstr>
      <vt:lpstr>Arial</vt:lpstr>
      <vt:lpstr>맑은 고딕</vt:lpstr>
      <vt:lpstr>나눔바른고딕</vt:lpstr>
      <vt:lpstr>나눔바른고딕 Light</vt:lpstr>
      <vt:lpstr>돋움체</vt:lpstr>
      <vt:lpstr>함초롬돋움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pptmoa.com</cp:keywords>
  <cp:lastModifiedBy/>
  <cp:revision>37</cp:revision>
  <dcterms:created xsi:type="dcterms:W3CDTF">2018-09-27T07:27:54Z</dcterms:created>
  <dcterms:modified xsi:type="dcterms:W3CDTF">2018-12-17T05:17:41Z</dcterms:modified>
  <cp:category>pptmoa.com</cp:category>
  <cp:contentStatus>pptmoa.com</cp:contentStatus>
  <cp:version>0906.0100.01</cp:version>
</cp:coreProperties>
</file>